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4" name="Shape 6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xfrm>
            <a:off x="-317" y="91437"/>
            <a:ext cx="9144635" cy="33020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457200" y="1577338"/>
            <a:ext cx="8229600" cy="45262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xfrm>
            <a:off x="-317" y="91437"/>
            <a:ext cx="9144635" cy="33020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xfrm>
            <a:off x="457200" y="1577338"/>
            <a:ext cx="8229600" cy="45262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xfrm>
            <a:off x="685800" y="2125977"/>
            <a:ext cx="7772400" cy="144018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sz="quarter" idx="1"/>
          </p:nvPr>
        </p:nvSpPr>
        <p:spPr>
          <a:xfrm>
            <a:off x="1371600" y="3840479"/>
            <a:ext cx="6400800" cy="171450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xfrm>
            <a:off x="-317" y="91437"/>
            <a:ext cx="9144635" cy="33020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sz="half" idx="1"/>
          </p:nvPr>
        </p:nvSpPr>
        <p:spPr>
          <a:xfrm>
            <a:off x="457200" y="1577338"/>
            <a:ext cx="3977641" cy="45262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/>
          <p:nvPr>
            <p:ph type="title"/>
          </p:nvPr>
        </p:nvSpPr>
        <p:spPr>
          <a:xfrm>
            <a:off x="-317" y="91437"/>
            <a:ext cx="9144635" cy="330204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;p1"/>
          <p:cNvSpPr/>
          <p:nvPr/>
        </p:nvSpPr>
        <p:spPr>
          <a:xfrm>
            <a:off x="-1" y="6248398"/>
            <a:ext cx="9144001" cy="60960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Google Shape;7;p1"/>
          <p:cNvSpPr/>
          <p:nvPr/>
        </p:nvSpPr>
        <p:spPr>
          <a:xfrm>
            <a:off x="-1" y="6248398"/>
            <a:ext cx="9144001" cy="609603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419897" y="6377940"/>
            <a:ext cx="266904" cy="2730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 sz="1800">
                <a:solidFill>
                  <a:srgbClr val="888888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Lucida Sans"/>
          <a:ea typeface="Lucida Sans"/>
          <a:cs typeface="Lucida Sans"/>
          <a:sym typeface="Lucida Sans"/>
        </a:defRPr>
      </a:lvl1pPr>
      <a:lvl2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Lucida Sans"/>
          <a:ea typeface="Lucida Sans"/>
          <a:cs typeface="Lucida Sans"/>
          <a:sym typeface="Lucida Sans"/>
        </a:defRPr>
      </a:lvl2pPr>
      <a:lvl3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Lucida Sans"/>
          <a:ea typeface="Lucida Sans"/>
          <a:cs typeface="Lucida Sans"/>
          <a:sym typeface="Lucida Sans"/>
        </a:defRPr>
      </a:lvl3pPr>
      <a:lvl4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Lucida Sans"/>
          <a:ea typeface="Lucida Sans"/>
          <a:cs typeface="Lucida Sans"/>
          <a:sym typeface="Lucida Sans"/>
        </a:defRPr>
      </a:lvl4pPr>
      <a:lvl5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Lucida Sans"/>
          <a:ea typeface="Lucida Sans"/>
          <a:cs typeface="Lucida Sans"/>
          <a:sym typeface="Lucida Sans"/>
        </a:defRPr>
      </a:lvl5pPr>
      <a:lvl6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Lucida Sans"/>
          <a:ea typeface="Lucida Sans"/>
          <a:cs typeface="Lucida Sans"/>
          <a:sym typeface="Lucida Sans"/>
        </a:defRPr>
      </a:lvl6pPr>
      <a:lvl7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Lucida Sans"/>
          <a:ea typeface="Lucida Sans"/>
          <a:cs typeface="Lucida Sans"/>
          <a:sym typeface="Lucida Sans"/>
        </a:defRPr>
      </a:lvl7pPr>
      <a:lvl8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Lucida Sans"/>
          <a:ea typeface="Lucida Sans"/>
          <a:cs typeface="Lucida Sans"/>
          <a:sym typeface="Lucida Sans"/>
        </a:defRPr>
      </a:lvl8pPr>
      <a:lvl9pPr marL="0" marR="0" indent="0" algn="ctr" defTabSz="914400" rtl="0" latinLnBrk="0">
        <a:lnSpc>
          <a:spcPct val="100000"/>
        </a:lnSpc>
        <a:spcBef>
          <a:spcPts val="1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Lucida Sans"/>
          <a:ea typeface="Lucida Sans"/>
          <a:cs typeface="Lucida Sans"/>
          <a:sym typeface="Lucida Sans"/>
        </a:defRPr>
      </a:lvl9pPr>
    </p:titleStyle>
    <p:bodyStyle>
      <a:lvl1pPr marL="22860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22860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22860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22860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860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2860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2860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2860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2860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36;p8"/>
          <p:cNvSpPr txBox="1"/>
          <p:nvPr/>
        </p:nvSpPr>
        <p:spPr>
          <a:xfrm>
            <a:off x="2573434" y="6298774"/>
            <a:ext cx="4001137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8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CIRCULAR DESIGN CHALLENGE 2022</a:t>
            </a:r>
          </a:p>
        </p:txBody>
      </p:sp>
      <p:sp>
        <p:nvSpPr>
          <p:cNvPr id="67" name="Google Shape;37;p8"/>
          <p:cNvSpPr/>
          <p:nvPr/>
        </p:nvSpPr>
        <p:spPr>
          <a:xfrm>
            <a:off x="1819484" y="3675"/>
            <a:ext cx="5456400" cy="668400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68" name="Google Shape;38;p8"/>
          <p:cNvSpPr txBox="1"/>
          <p:nvPr>
            <p:ph type="ctrTitle"/>
          </p:nvPr>
        </p:nvSpPr>
        <p:spPr>
          <a:xfrm>
            <a:off x="1932562" y="111824"/>
            <a:ext cx="5178901" cy="452102"/>
          </a:xfrm>
          <a:prstGeom prst="rect">
            <a:avLst/>
          </a:prstGeom>
        </p:spPr>
        <p:txBody>
          <a:bodyPr/>
          <a:lstStyle>
            <a:lvl1pPr indent="12700" algn="l">
              <a:spcBef>
                <a:spcPts val="0"/>
              </a:spcBef>
            </a:lvl1pPr>
          </a:lstStyle>
          <a:p>
            <a:pPr/>
            <a:r>
              <a:t>*Brand / Consortium Name*</a:t>
            </a:r>
          </a:p>
        </p:txBody>
      </p:sp>
      <p:grpSp>
        <p:nvGrpSpPr>
          <p:cNvPr id="71" name="Google Shape;39;p8"/>
          <p:cNvGrpSpPr/>
          <p:nvPr/>
        </p:nvGrpSpPr>
        <p:grpSpPr>
          <a:xfrm>
            <a:off x="1573" y="-1"/>
            <a:ext cx="1816102" cy="2286002"/>
            <a:chOff x="0" y="0"/>
            <a:chExt cx="1816101" cy="2286001"/>
          </a:xfrm>
        </p:grpSpPr>
        <p:sp>
          <p:nvSpPr>
            <p:cNvPr id="69" name="Google Shape;40;p8"/>
            <p:cNvSpPr/>
            <p:nvPr/>
          </p:nvSpPr>
          <p:spPr>
            <a:xfrm>
              <a:off x="0" y="0"/>
              <a:ext cx="1816102" cy="2286002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70" name="Google Shape;41;p8"/>
            <p:cNvSpPr/>
            <p:nvPr/>
          </p:nvSpPr>
          <p:spPr>
            <a:xfrm>
              <a:off x="0" y="0"/>
              <a:ext cx="1816102" cy="2286002"/>
            </a:xfrm>
            <a:prstGeom prst="rect">
              <a:avLst/>
            </a:prstGeom>
            <a:noFill/>
            <a:ln w="25375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72" name="Google Shape;42;p8"/>
          <p:cNvSpPr txBox="1"/>
          <p:nvPr/>
        </p:nvSpPr>
        <p:spPr>
          <a:xfrm>
            <a:off x="97309" y="1474647"/>
            <a:ext cx="1387500" cy="70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R="5080">
              <a:defRPr sz="1200">
                <a:solidFill>
                  <a:srgbClr val="595959"/>
                </a:solidFill>
              </a:defRPr>
            </a:lvl1pPr>
          </a:lstStyle>
          <a:p>
            <a:pPr/>
            <a:r>
              <a:t>INSERT LEAD APPLICANT’S  PASSPORT PICTURE</a:t>
            </a:r>
          </a:p>
        </p:txBody>
      </p:sp>
      <p:sp>
        <p:nvSpPr>
          <p:cNvPr id="73" name="Google Shape;43;p8"/>
          <p:cNvSpPr/>
          <p:nvPr/>
        </p:nvSpPr>
        <p:spPr>
          <a:xfrm>
            <a:off x="1817663" y="682099"/>
            <a:ext cx="5456400" cy="1600201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4" name="Google Shape;44;p8"/>
          <p:cNvSpPr txBox="1"/>
          <p:nvPr/>
        </p:nvSpPr>
        <p:spPr>
          <a:xfrm>
            <a:off x="1932563" y="782938"/>
            <a:ext cx="5226601" cy="1074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b="1" sz="1100"/>
            </a:pPr>
            <a:r>
              <a:t>LEAD APPLICANT’S NAME:</a:t>
            </a:r>
          </a:p>
          <a:p>
            <a:pPr indent="12700">
              <a:defRPr b="1" sz="1100"/>
            </a:pPr>
            <a:r>
              <a:t>AGE:</a:t>
            </a:r>
          </a:p>
          <a:p>
            <a:pPr indent="12700">
              <a:defRPr b="1" sz="1100"/>
            </a:pPr>
            <a:r>
              <a:t>QUALIFICATION:</a:t>
            </a:r>
          </a:p>
          <a:p>
            <a:pPr>
              <a:defRPr b="1" sz="1100"/>
            </a:pPr>
            <a:r>
              <a:t>CITY OF ORIGIN:</a:t>
            </a:r>
          </a:p>
          <a:p>
            <a:pPr>
              <a:defRPr b="1" sz="1100"/>
            </a:pPr>
            <a:r>
              <a:t>WORK EXPERIENCE:</a:t>
            </a:r>
          </a:p>
          <a:p>
            <a:pPr>
              <a:defRPr b="1" sz="1100"/>
            </a:pPr>
            <a:r>
              <a:t>LINK TO WEBSITE/WORK:</a:t>
            </a:r>
          </a:p>
          <a:p>
            <a:pPr marL="87629" marR="5080" indent="-75564">
              <a:lnSpc>
                <a:spcPct val="130000"/>
              </a:lnSpc>
              <a:spcBef>
                <a:spcPts val="100"/>
              </a:spcBef>
              <a:defRPr b="1" sz="1100"/>
            </a:pPr>
            <a:r>
              <a:t>CONSORTIUM MEMBERS [</a:t>
            </a:r>
            <a:r>
              <a:rPr i="1"/>
              <a:t>If any</a:t>
            </a:r>
            <a:r>
              <a:t>]: </a:t>
            </a:r>
          </a:p>
        </p:txBody>
      </p:sp>
      <p:sp>
        <p:nvSpPr>
          <p:cNvPr id="75" name="Google Shape;45;p8"/>
          <p:cNvSpPr/>
          <p:nvPr/>
        </p:nvSpPr>
        <p:spPr>
          <a:xfrm>
            <a:off x="0" y="2286000"/>
            <a:ext cx="9144000" cy="1667100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6" name="Google Shape;46;p8"/>
          <p:cNvSpPr txBox="1"/>
          <p:nvPr/>
        </p:nvSpPr>
        <p:spPr>
          <a:xfrm>
            <a:off x="73025" y="2411024"/>
            <a:ext cx="8688000" cy="706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b="1" sz="1200"/>
            </a:pPr>
            <a:r>
              <a:t>HOW DOES YOUR PRODUCT QUALIFY TO BE TERMED CIRCULAR?</a:t>
            </a:r>
          </a:p>
          <a:p>
            <a:pPr indent="12700">
              <a:defRPr sz="1200"/>
            </a:pPr>
            <a:r>
              <a:t>(Are the raw materials renewable/biodegradable or made from recycled /secondary raw materials? What does the end-of-life look like, etc)</a:t>
            </a:r>
          </a:p>
        </p:txBody>
      </p:sp>
      <p:sp>
        <p:nvSpPr>
          <p:cNvPr id="77" name="Google Shape;47;p8"/>
          <p:cNvSpPr/>
          <p:nvPr/>
        </p:nvSpPr>
        <p:spPr>
          <a:xfrm>
            <a:off x="0" y="3953074"/>
            <a:ext cx="9144000" cy="1706400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8" name="Google Shape;48;p8"/>
          <p:cNvSpPr txBox="1"/>
          <p:nvPr/>
        </p:nvSpPr>
        <p:spPr>
          <a:xfrm>
            <a:off x="73026" y="4123313"/>
            <a:ext cx="5099700" cy="17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b="1" sz="1200"/>
            </a:lvl1pPr>
          </a:lstStyle>
          <a:p>
            <a:pPr/>
            <a:r>
              <a:t>TECHNIQUES USED FOR CONCEPT/SOLUTION:</a:t>
            </a:r>
          </a:p>
        </p:txBody>
      </p:sp>
      <p:sp>
        <p:nvSpPr>
          <p:cNvPr id="79" name="Google Shape;49;p8"/>
          <p:cNvSpPr/>
          <p:nvPr/>
        </p:nvSpPr>
        <p:spPr>
          <a:xfrm>
            <a:off x="1575" y="5659373"/>
            <a:ext cx="9144001" cy="1198501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0" name="Google Shape;50;p8"/>
          <p:cNvSpPr txBox="1"/>
          <p:nvPr/>
        </p:nvSpPr>
        <p:spPr>
          <a:xfrm>
            <a:off x="73035" y="5855811"/>
            <a:ext cx="5226600" cy="350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b="1" sz="1200"/>
            </a:lvl1pPr>
          </a:lstStyle>
          <a:p>
            <a:pPr/>
            <a:r>
              <a:t>COLLABORATORS/PARTNERS/PROVIDERS FOR THE CONCEPT/SOLUTION:</a:t>
            </a:r>
          </a:p>
        </p:txBody>
      </p:sp>
      <p:pic>
        <p:nvPicPr>
          <p:cNvPr id="81" name="Google Shape;51;p8" descr="Google Shape;51;p8"/>
          <p:cNvPicPr>
            <a:picLocks noChangeAspect="1"/>
          </p:cNvPicPr>
          <p:nvPr/>
        </p:nvPicPr>
        <p:blipFill>
          <a:blip r:embed="rId2">
            <a:extLst/>
          </a:blip>
          <a:srcRect l="8325" t="9471" r="8333" b="13776"/>
          <a:stretch>
            <a:fillRect/>
          </a:stretch>
        </p:blipFill>
        <p:spPr>
          <a:xfrm>
            <a:off x="7377744" y="380049"/>
            <a:ext cx="1700333" cy="1600202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Google Shape;52;p8"/>
          <p:cNvSpPr/>
          <p:nvPr/>
        </p:nvSpPr>
        <p:spPr>
          <a:xfrm>
            <a:off x="7274075" y="7675"/>
            <a:ext cx="1869901" cy="2286001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57;p9"/>
          <p:cNvSpPr/>
          <p:nvPr/>
        </p:nvSpPr>
        <p:spPr>
          <a:xfrm>
            <a:off x="-776" y="-1"/>
            <a:ext cx="9144001" cy="2780402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5" name="Google Shape;58;p9"/>
          <p:cNvSpPr txBox="1"/>
          <p:nvPr/>
        </p:nvSpPr>
        <p:spPr>
          <a:xfrm>
            <a:off x="72254" y="201224"/>
            <a:ext cx="7292700" cy="350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b="1" sz="1200"/>
            </a:pPr>
            <a:r>
              <a:t>ENVIRONMENTAL IMPACT</a:t>
            </a:r>
          </a:p>
          <a:p>
            <a:pPr indent="12700">
              <a:defRPr sz="1200"/>
            </a:pPr>
            <a:r>
              <a:t>(Water &amp; resource efficiency; use of chemicals, packaging, impact in the use-phase etc)</a:t>
            </a:r>
          </a:p>
        </p:txBody>
      </p:sp>
      <p:sp>
        <p:nvSpPr>
          <p:cNvPr id="86" name="Google Shape;59;p9"/>
          <p:cNvSpPr/>
          <p:nvPr/>
        </p:nvSpPr>
        <p:spPr>
          <a:xfrm>
            <a:off x="-776" y="2780375"/>
            <a:ext cx="9144001" cy="1863001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7" name="Google Shape;60;p9"/>
          <p:cNvSpPr txBox="1"/>
          <p:nvPr/>
        </p:nvSpPr>
        <p:spPr>
          <a:xfrm>
            <a:off x="71460" y="2971300"/>
            <a:ext cx="7782002" cy="350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b="1" sz="1200"/>
            </a:pPr>
            <a:r>
              <a:t>BUSINESS FUNDAMENTALS</a:t>
            </a:r>
          </a:p>
          <a:p>
            <a:pPr indent="12700">
              <a:defRPr sz="1200"/>
            </a:pPr>
            <a:r>
              <a:t>(How relevant is the product/model to solve a pressing issue? Is the model scalable or replicable?)</a:t>
            </a:r>
          </a:p>
        </p:txBody>
      </p:sp>
      <p:sp>
        <p:nvSpPr>
          <p:cNvPr id="88" name="Google Shape;61;p9"/>
          <p:cNvSpPr/>
          <p:nvPr/>
        </p:nvSpPr>
        <p:spPr>
          <a:xfrm>
            <a:off x="0" y="4643375"/>
            <a:ext cx="9144000" cy="2228101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89" name="Google Shape;62;p9"/>
          <p:cNvSpPr txBox="1"/>
          <p:nvPr/>
        </p:nvSpPr>
        <p:spPr>
          <a:xfrm>
            <a:off x="71450" y="4823924"/>
            <a:ext cx="7782002" cy="350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b="1" sz="1200"/>
            </a:pPr>
            <a:r>
              <a:t>ELABORATE ON THE SOCIAL IMPACT OF YOUR CIRCULAR INNOVATION</a:t>
            </a:r>
          </a:p>
          <a:p>
            <a:pPr indent="12700">
              <a:defRPr sz="1200"/>
            </a:pPr>
            <a:r>
              <a:t>(Does it empower women/minorities; support artisanal/tradition practices; promote ethical sourcing etc?)  </a:t>
            </a:r>
          </a:p>
        </p:txBody>
      </p:sp>
      <p:pic>
        <p:nvPicPr>
          <p:cNvPr id="90" name="Google Shape;63;p9" descr="Google Shape;63;p9"/>
          <p:cNvPicPr>
            <a:picLocks noChangeAspect="1"/>
          </p:cNvPicPr>
          <p:nvPr/>
        </p:nvPicPr>
        <p:blipFill>
          <a:blip r:embed="rId2">
            <a:extLst/>
          </a:blip>
          <a:srcRect l="8325" t="9471" r="8334" b="13776"/>
          <a:stretch>
            <a:fillRect/>
          </a:stretch>
        </p:blipFill>
        <p:spPr>
          <a:xfrm>
            <a:off x="7742324" y="125022"/>
            <a:ext cx="1289776" cy="12138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68;p10"/>
          <p:cNvSpPr/>
          <p:nvPr/>
        </p:nvSpPr>
        <p:spPr>
          <a:xfrm>
            <a:off x="1575" y="6405774"/>
            <a:ext cx="9144001" cy="452101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93" name="Google Shape;69;p10" descr="Google Shape;69;p10"/>
          <p:cNvPicPr>
            <a:picLocks noChangeAspect="1"/>
          </p:cNvPicPr>
          <p:nvPr/>
        </p:nvPicPr>
        <p:blipFill>
          <a:blip r:embed="rId2">
            <a:extLst/>
          </a:blip>
          <a:srcRect l="8325" t="9471" r="8334" b="13776"/>
          <a:stretch>
            <a:fillRect/>
          </a:stretch>
        </p:blipFill>
        <p:spPr>
          <a:xfrm>
            <a:off x="7742324" y="125022"/>
            <a:ext cx="1289776" cy="1213821"/>
          </a:xfrm>
          <a:prstGeom prst="rect">
            <a:avLst/>
          </a:prstGeom>
          <a:ln w="12700">
            <a:miter lim="400000"/>
          </a:ln>
        </p:spPr>
      </p:pic>
      <p:sp>
        <p:nvSpPr>
          <p:cNvPr id="94" name="Google Shape;70;p10"/>
          <p:cNvSpPr txBox="1"/>
          <p:nvPr>
            <p:ph type="ctrTitle"/>
          </p:nvPr>
        </p:nvSpPr>
        <p:spPr>
          <a:xfrm>
            <a:off x="1932575" y="253674"/>
            <a:ext cx="4763401" cy="452102"/>
          </a:xfrm>
          <a:prstGeom prst="rect">
            <a:avLst/>
          </a:prstGeom>
        </p:spPr>
        <p:txBody>
          <a:bodyPr/>
          <a:lstStyle>
            <a:lvl1pPr indent="12700" algn="l">
              <a:spcBef>
                <a:spcPts val="0"/>
              </a:spcBef>
            </a:lvl1pPr>
          </a:lstStyle>
          <a:p>
            <a:pPr/>
            <a:r>
              <a:t>CONSORTIUM MEMBERS</a:t>
            </a:r>
          </a:p>
        </p:txBody>
      </p:sp>
      <p:sp>
        <p:nvSpPr>
          <p:cNvPr id="95" name="Google Shape;71;p10"/>
          <p:cNvSpPr txBox="1"/>
          <p:nvPr/>
        </p:nvSpPr>
        <p:spPr>
          <a:xfrm>
            <a:off x="158531" y="6539437"/>
            <a:ext cx="8311499" cy="17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200"/>
            </a:lvl1pPr>
          </a:lstStyle>
          <a:p>
            <a:pPr/>
            <a:r>
              <a:t>*This slide is only applicable to members in a Consortium. Please fill only if relevant.</a:t>
            </a:r>
          </a:p>
        </p:txBody>
      </p:sp>
      <p:grpSp>
        <p:nvGrpSpPr>
          <p:cNvPr id="98" name="Google Shape;72;p10"/>
          <p:cNvGrpSpPr/>
          <p:nvPr/>
        </p:nvGrpSpPr>
        <p:grpSpPr>
          <a:xfrm>
            <a:off x="1573" y="-2"/>
            <a:ext cx="1816200" cy="2286001"/>
            <a:chOff x="0" y="0"/>
            <a:chExt cx="1816199" cy="2286000"/>
          </a:xfrm>
        </p:grpSpPr>
        <p:sp>
          <p:nvSpPr>
            <p:cNvPr id="96" name="Google Shape;73;p10"/>
            <p:cNvSpPr/>
            <p:nvPr/>
          </p:nvSpPr>
          <p:spPr>
            <a:xfrm>
              <a:off x="0" y="0"/>
              <a:ext cx="1816200" cy="2286000"/>
            </a:xfrm>
            <a:prstGeom prst="rect">
              <a:avLst/>
            </a:prstGeom>
            <a:solidFill>
              <a:srgbClr val="D9D9D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97" name="Google Shape;74;p10"/>
            <p:cNvSpPr/>
            <p:nvPr/>
          </p:nvSpPr>
          <p:spPr>
            <a:xfrm>
              <a:off x="0" y="0"/>
              <a:ext cx="1816200" cy="2286000"/>
            </a:xfrm>
            <a:prstGeom prst="rect">
              <a:avLst/>
            </a:prstGeom>
            <a:noFill/>
            <a:ln w="25375" cap="flat">
              <a:solidFill>
                <a:srgbClr val="7F7F7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  <p:sp>
        <p:nvSpPr>
          <p:cNvPr id="99" name="Google Shape;75;p10"/>
          <p:cNvSpPr txBox="1"/>
          <p:nvPr/>
        </p:nvSpPr>
        <p:spPr>
          <a:xfrm>
            <a:off x="97309" y="1474647"/>
            <a:ext cx="1387500" cy="706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R="5080">
              <a:defRPr sz="1200">
                <a:solidFill>
                  <a:srgbClr val="595959"/>
                </a:solidFill>
              </a:defRPr>
            </a:lvl1pPr>
          </a:lstStyle>
          <a:p>
            <a:pPr/>
            <a:r>
              <a:t>INSERT APPLICANT’S  PASSPORT PICTURE</a:t>
            </a:r>
          </a:p>
        </p:txBody>
      </p:sp>
      <p:sp>
        <p:nvSpPr>
          <p:cNvPr id="100" name="Google Shape;76;p10"/>
          <p:cNvSpPr txBox="1"/>
          <p:nvPr/>
        </p:nvSpPr>
        <p:spPr>
          <a:xfrm>
            <a:off x="1957163" y="1093637"/>
            <a:ext cx="5226601" cy="909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b="1" sz="1100"/>
            </a:pPr>
            <a:r>
              <a:t>APPLICANT’S NAME:</a:t>
            </a:r>
          </a:p>
          <a:p>
            <a:pPr indent="12700">
              <a:defRPr b="1" sz="1100"/>
            </a:pPr>
            <a:r>
              <a:t>AGE:</a:t>
            </a:r>
          </a:p>
          <a:p>
            <a:pPr indent="12700">
              <a:defRPr b="1" sz="1100"/>
            </a:pPr>
            <a:r>
              <a:t>QUALIFICATION:</a:t>
            </a:r>
          </a:p>
          <a:p>
            <a:pPr>
              <a:defRPr b="1" sz="1100"/>
            </a:pPr>
            <a:r>
              <a:t>CITY OF ORIGIN:</a:t>
            </a:r>
          </a:p>
          <a:p>
            <a:pPr>
              <a:defRPr b="1" sz="1100"/>
            </a:pPr>
            <a:r>
              <a:t>WORK EXPERIENCE:</a:t>
            </a:r>
          </a:p>
          <a:p>
            <a:pPr>
              <a:defRPr b="1" sz="1100"/>
            </a:pPr>
            <a:r>
              <a:t>LINK TO WEBSITE/WORK:</a:t>
            </a:r>
          </a:p>
        </p:txBody>
      </p:sp>
      <p:sp>
        <p:nvSpPr>
          <p:cNvPr id="101" name="Google Shape;77;p10"/>
          <p:cNvSpPr/>
          <p:nvPr/>
        </p:nvSpPr>
        <p:spPr>
          <a:xfrm>
            <a:off x="0" y="2286000"/>
            <a:ext cx="9144000" cy="1667100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2" name="Google Shape;78;p10"/>
          <p:cNvSpPr txBox="1"/>
          <p:nvPr/>
        </p:nvSpPr>
        <p:spPr>
          <a:xfrm>
            <a:off x="73025" y="2411024"/>
            <a:ext cx="8688000" cy="172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b="1" sz="1200"/>
            </a:lvl1pPr>
          </a:lstStyle>
          <a:p>
            <a:pPr/>
            <a:r>
              <a:t>TELL US ABOUT YOUR BRAND</a:t>
            </a:r>
          </a:p>
        </p:txBody>
      </p:sp>
      <p:sp>
        <p:nvSpPr>
          <p:cNvPr id="103" name="Google Shape;79;p10"/>
          <p:cNvSpPr/>
          <p:nvPr/>
        </p:nvSpPr>
        <p:spPr>
          <a:xfrm>
            <a:off x="0" y="3953074"/>
            <a:ext cx="9144000" cy="2452802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4" name="Google Shape;80;p10"/>
          <p:cNvSpPr txBox="1"/>
          <p:nvPr/>
        </p:nvSpPr>
        <p:spPr>
          <a:xfrm>
            <a:off x="73025" y="4123325"/>
            <a:ext cx="7266600" cy="17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b="1" sz="1200"/>
            </a:lvl1pPr>
          </a:lstStyle>
          <a:p>
            <a:pPr/>
            <a:r>
              <a:t>HOW DOES YOUR INNOVATION/PRODUCT CONTRIBUTE TO THE CONSORTIUM: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85;p11" descr="Google Shape;85;p11"/>
          <p:cNvPicPr>
            <a:picLocks noChangeAspect="1"/>
          </p:cNvPicPr>
          <p:nvPr/>
        </p:nvPicPr>
        <p:blipFill>
          <a:blip r:embed="rId2">
            <a:extLst/>
          </a:blip>
          <a:srcRect l="8325" t="9471" r="8334" b="13776"/>
          <a:stretch>
            <a:fillRect/>
          </a:stretch>
        </p:blipFill>
        <p:spPr>
          <a:xfrm>
            <a:off x="7742324" y="125022"/>
            <a:ext cx="1289776" cy="1213821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Google Shape;86;p11"/>
          <p:cNvSpPr txBox="1"/>
          <p:nvPr>
            <p:ph type="ctrTitle"/>
          </p:nvPr>
        </p:nvSpPr>
        <p:spPr>
          <a:xfrm>
            <a:off x="163975" y="505888"/>
            <a:ext cx="6652802" cy="452101"/>
          </a:xfrm>
          <a:prstGeom prst="rect">
            <a:avLst/>
          </a:prstGeom>
        </p:spPr>
        <p:txBody>
          <a:bodyPr/>
          <a:lstStyle>
            <a:lvl1pPr indent="12700" algn="l">
              <a:spcBef>
                <a:spcPts val="0"/>
              </a:spcBef>
            </a:lvl1pPr>
          </a:lstStyle>
          <a:p>
            <a:pPr/>
            <a:r>
              <a:t>WHAT IS YOUR CIRCULAR CONCEPT/INNOVATION?</a:t>
            </a:r>
          </a:p>
        </p:txBody>
      </p:sp>
      <p:sp>
        <p:nvSpPr>
          <p:cNvPr id="108" name="Google Shape;87;p11"/>
          <p:cNvSpPr/>
          <p:nvPr/>
        </p:nvSpPr>
        <p:spPr>
          <a:xfrm>
            <a:off x="-1525" y="5975875"/>
            <a:ext cx="9143983" cy="8821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</a:path>
            </a:pathLst>
          </a:cu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9" name="Google Shape;88;p11"/>
          <p:cNvSpPr txBox="1"/>
          <p:nvPr/>
        </p:nvSpPr>
        <p:spPr>
          <a:xfrm>
            <a:off x="414731" y="6139912"/>
            <a:ext cx="8311499" cy="528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1200"/>
            </a:pPr>
            <a:r>
              <a:t>Elaborate on the idea as a circularity solution (how it closes the loop)</a:t>
            </a:r>
          </a:p>
          <a:p>
            <a:pPr indent="12700">
              <a:defRPr sz="1200"/>
            </a:pPr>
            <a:r>
              <a:t>Please add photos &amp; description of all materials/fabrics/textiles that you will use towards the collection (Description should mention the nature &amp; source of waste materials along with the quantity being used)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93;p12"/>
          <p:cNvSpPr/>
          <p:nvPr/>
        </p:nvSpPr>
        <p:spPr>
          <a:xfrm>
            <a:off x="1575" y="6405774"/>
            <a:ext cx="9144001" cy="452101"/>
          </a:xfrm>
          <a:prstGeom prst="rect">
            <a:avLst/>
          </a:prstGeom>
          <a:ln>
            <a:solidFill>
              <a:srgbClr val="7F7F7F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12" name="Google Shape;94;p12"/>
          <p:cNvSpPr txBox="1"/>
          <p:nvPr>
            <p:ph type="ctrTitle"/>
          </p:nvPr>
        </p:nvSpPr>
        <p:spPr>
          <a:xfrm>
            <a:off x="163975" y="505888"/>
            <a:ext cx="6652802" cy="452101"/>
          </a:xfrm>
          <a:prstGeom prst="rect">
            <a:avLst/>
          </a:prstGeom>
        </p:spPr>
        <p:txBody>
          <a:bodyPr/>
          <a:lstStyle>
            <a:lvl1pPr indent="12700" algn="l">
              <a:spcBef>
                <a:spcPts val="0"/>
              </a:spcBef>
            </a:lvl1pPr>
          </a:lstStyle>
          <a:p>
            <a:pPr/>
            <a:r>
              <a:t>MOODBOARD</a:t>
            </a:r>
          </a:p>
        </p:txBody>
      </p:sp>
      <p:pic>
        <p:nvPicPr>
          <p:cNvPr id="113" name="Google Shape;95;p12" descr="Google Shape;95;p12"/>
          <p:cNvPicPr>
            <a:picLocks noChangeAspect="1"/>
          </p:cNvPicPr>
          <p:nvPr/>
        </p:nvPicPr>
        <p:blipFill>
          <a:blip r:embed="rId2">
            <a:extLst/>
          </a:blip>
          <a:srcRect l="8325" t="9471" r="8334" b="13776"/>
          <a:stretch>
            <a:fillRect/>
          </a:stretch>
        </p:blipFill>
        <p:spPr>
          <a:xfrm>
            <a:off x="7742324" y="125022"/>
            <a:ext cx="1289776" cy="1213821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Google Shape;96;p12"/>
          <p:cNvSpPr txBox="1"/>
          <p:nvPr/>
        </p:nvSpPr>
        <p:spPr>
          <a:xfrm>
            <a:off x="416243" y="6539437"/>
            <a:ext cx="8311499" cy="17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200"/>
            </a:lvl1pPr>
          </a:lstStyle>
          <a:p>
            <a:pPr/>
            <a:r>
              <a:t>Please add photos &amp; description of inspiration/materials/fabrics/textiles/trims that you will use towards the collection.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01;p13" descr="Google Shape;101;p13"/>
          <p:cNvPicPr>
            <a:picLocks noChangeAspect="1"/>
          </p:cNvPicPr>
          <p:nvPr/>
        </p:nvPicPr>
        <p:blipFill>
          <a:blip r:embed="rId2">
            <a:extLst/>
          </a:blip>
          <a:srcRect l="8325" t="9471" r="8334" b="13776"/>
          <a:stretch>
            <a:fillRect/>
          </a:stretch>
        </p:blipFill>
        <p:spPr>
          <a:xfrm>
            <a:off x="7742324" y="125022"/>
            <a:ext cx="1289776" cy="1213821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Google Shape;102;p13"/>
          <p:cNvSpPr txBox="1"/>
          <p:nvPr>
            <p:ph type="ctrTitle"/>
          </p:nvPr>
        </p:nvSpPr>
        <p:spPr>
          <a:xfrm>
            <a:off x="305549" y="505899"/>
            <a:ext cx="6511202" cy="452102"/>
          </a:xfrm>
          <a:prstGeom prst="rect">
            <a:avLst/>
          </a:prstGeom>
        </p:spPr>
        <p:txBody>
          <a:bodyPr/>
          <a:lstStyle>
            <a:lvl1pPr indent="12700" algn="l">
              <a:spcBef>
                <a:spcPts val="0"/>
              </a:spcBef>
            </a:lvl1pPr>
          </a:lstStyle>
          <a:p>
            <a:pPr/>
            <a:r>
              <a:t>ILLUSTRATION OF COLLECTION</a:t>
            </a:r>
          </a:p>
        </p:txBody>
      </p:sp>
      <p:sp>
        <p:nvSpPr>
          <p:cNvPr id="118" name="Google Shape;103;p13"/>
          <p:cNvSpPr/>
          <p:nvPr/>
        </p:nvSpPr>
        <p:spPr>
          <a:xfrm>
            <a:off x="305549" y="1407899"/>
            <a:ext cx="1979702" cy="4855802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19" name="Google Shape;104;p13"/>
          <p:cNvSpPr txBox="1"/>
          <p:nvPr/>
        </p:nvSpPr>
        <p:spPr>
          <a:xfrm>
            <a:off x="914755" y="3875806"/>
            <a:ext cx="7602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1</a:t>
            </a:r>
          </a:p>
        </p:txBody>
      </p:sp>
      <p:sp>
        <p:nvSpPr>
          <p:cNvPr id="120" name="Google Shape;105;p13"/>
          <p:cNvSpPr/>
          <p:nvPr/>
        </p:nvSpPr>
        <p:spPr>
          <a:xfrm>
            <a:off x="2489950" y="1407899"/>
            <a:ext cx="1979702" cy="4855802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1" name="Google Shape;106;p13"/>
          <p:cNvSpPr txBox="1"/>
          <p:nvPr/>
        </p:nvSpPr>
        <p:spPr>
          <a:xfrm>
            <a:off x="3053065" y="3858757"/>
            <a:ext cx="8514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2</a:t>
            </a:r>
          </a:p>
        </p:txBody>
      </p:sp>
      <p:sp>
        <p:nvSpPr>
          <p:cNvPr id="122" name="Google Shape;107;p13"/>
          <p:cNvSpPr/>
          <p:nvPr/>
        </p:nvSpPr>
        <p:spPr>
          <a:xfrm>
            <a:off x="4674349" y="1407899"/>
            <a:ext cx="1979701" cy="4855802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3" name="Google Shape;108;p13"/>
          <p:cNvSpPr txBox="1"/>
          <p:nvPr/>
        </p:nvSpPr>
        <p:spPr>
          <a:xfrm>
            <a:off x="5237464" y="3858757"/>
            <a:ext cx="8514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3</a:t>
            </a:r>
          </a:p>
        </p:txBody>
      </p:sp>
      <p:sp>
        <p:nvSpPr>
          <p:cNvPr id="124" name="Google Shape;109;p13"/>
          <p:cNvSpPr/>
          <p:nvPr/>
        </p:nvSpPr>
        <p:spPr>
          <a:xfrm>
            <a:off x="6858750" y="1407899"/>
            <a:ext cx="1979701" cy="4855802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25" name="Google Shape;110;p13"/>
          <p:cNvSpPr txBox="1"/>
          <p:nvPr/>
        </p:nvSpPr>
        <p:spPr>
          <a:xfrm>
            <a:off x="7421864" y="3858757"/>
            <a:ext cx="8514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4</a:t>
            </a:r>
          </a:p>
        </p:txBody>
      </p:sp>
      <p:sp>
        <p:nvSpPr>
          <p:cNvPr id="126" name="Google Shape;111;p13"/>
          <p:cNvSpPr txBox="1"/>
          <p:nvPr/>
        </p:nvSpPr>
        <p:spPr>
          <a:xfrm>
            <a:off x="421689" y="6488691"/>
            <a:ext cx="8452202" cy="17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200"/>
            </a:lvl1pPr>
          </a:lstStyle>
          <a:p>
            <a:pPr/>
            <a:r>
              <a:t>Please add illustrations for the garment/product that you will potentially present at CDC.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16;p14" descr="Google Shape;116;p14"/>
          <p:cNvPicPr>
            <a:picLocks noChangeAspect="1"/>
          </p:cNvPicPr>
          <p:nvPr/>
        </p:nvPicPr>
        <p:blipFill>
          <a:blip r:embed="rId2">
            <a:extLst/>
          </a:blip>
          <a:srcRect l="8325" t="9471" r="8334" b="13776"/>
          <a:stretch>
            <a:fillRect/>
          </a:stretch>
        </p:blipFill>
        <p:spPr>
          <a:xfrm>
            <a:off x="7742324" y="125022"/>
            <a:ext cx="1289776" cy="1213821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Google Shape;117;p14"/>
          <p:cNvSpPr txBox="1"/>
          <p:nvPr>
            <p:ph type="ctrTitle"/>
          </p:nvPr>
        </p:nvSpPr>
        <p:spPr>
          <a:xfrm>
            <a:off x="305549" y="505899"/>
            <a:ext cx="6511202" cy="452102"/>
          </a:xfrm>
          <a:prstGeom prst="rect">
            <a:avLst/>
          </a:prstGeom>
        </p:spPr>
        <p:txBody>
          <a:bodyPr/>
          <a:lstStyle>
            <a:lvl1pPr indent="12700" algn="l">
              <a:spcBef>
                <a:spcPts val="0"/>
              </a:spcBef>
            </a:lvl1pPr>
          </a:lstStyle>
          <a:p>
            <a:pPr/>
            <a:r>
              <a:t>PHOTOS OF COLLECTION</a:t>
            </a:r>
          </a:p>
        </p:txBody>
      </p:sp>
      <p:sp>
        <p:nvSpPr>
          <p:cNvPr id="130" name="Google Shape;118;p14"/>
          <p:cNvSpPr/>
          <p:nvPr/>
        </p:nvSpPr>
        <p:spPr>
          <a:xfrm>
            <a:off x="305549" y="1407901"/>
            <a:ext cx="1979702" cy="4556100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1" name="Google Shape;119;p14"/>
          <p:cNvSpPr txBox="1"/>
          <p:nvPr/>
        </p:nvSpPr>
        <p:spPr>
          <a:xfrm>
            <a:off x="914755" y="3875806"/>
            <a:ext cx="7602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1</a:t>
            </a:r>
          </a:p>
        </p:txBody>
      </p:sp>
      <p:sp>
        <p:nvSpPr>
          <p:cNvPr id="132" name="Google Shape;120;p14"/>
          <p:cNvSpPr/>
          <p:nvPr/>
        </p:nvSpPr>
        <p:spPr>
          <a:xfrm>
            <a:off x="2489950" y="1407901"/>
            <a:ext cx="1979702" cy="4556100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3" name="Google Shape;121;p14"/>
          <p:cNvSpPr txBox="1"/>
          <p:nvPr/>
        </p:nvSpPr>
        <p:spPr>
          <a:xfrm>
            <a:off x="3053065" y="3858757"/>
            <a:ext cx="8514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2</a:t>
            </a:r>
          </a:p>
        </p:txBody>
      </p:sp>
      <p:sp>
        <p:nvSpPr>
          <p:cNvPr id="134" name="Google Shape;122;p14"/>
          <p:cNvSpPr/>
          <p:nvPr/>
        </p:nvSpPr>
        <p:spPr>
          <a:xfrm>
            <a:off x="4674349" y="1407901"/>
            <a:ext cx="1979701" cy="4556100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5" name="Google Shape;123;p14"/>
          <p:cNvSpPr txBox="1"/>
          <p:nvPr/>
        </p:nvSpPr>
        <p:spPr>
          <a:xfrm>
            <a:off x="5237464" y="3858757"/>
            <a:ext cx="8514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3</a:t>
            </a:r>
          </a:p>
        </p:txBody>
      </p:sp>
      <p:sp>
        <p:nvSpPr>
          <p:cNvPr id="136" name="Google Shape;124;p14"/>
          <p:cNvSpPr/>
          <p:nvPr/>
        </p:nvSpPr>
        <p:spPr>
          <a:xfrm>
            <a:off x="6858750" y="1407901"/>
            <a:ext cx="1979701" cy="4556100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37" name="Google Shape;125;p14"/>
          <p:cNvSpPr txBox="1"/>
          <p:nvPr/>
        </p:nvSpPr>
        <p:spPr>
          <a:xfrm>
            <a:off x="7421864" y="3858757"/>
            <a:ext cx="8514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4</a:t>
            </a:r>
          </a:p>
        </p:txBody>
      </p:sp>
      <p:sp>
        <p:nvSpPr>
          <p:cNvPr id="138" name="Google Shape;126;p14"/>
          <p:cNvSpPr txBox="1"/>
          <p:nvPr/>
        </p:nvSpPr>
        <p:spPr>
          <a:xfrm>
            <a:off x="345889" y="6219866"/>
            <a:ext cx="8452202" cy="350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200"/>
            </a:lvl1pPr>
          </a:lstStyle>
          <a:p>
            <a:pPr/>
            <a:r>
              <a:t>Please add images for the garments/products that you will potentially present at CDC. Ensure to add a price point for each garment/product under the photo.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31;p15" descr="Google Shape;131;p15"/>
          <p:cNvPicPr>
            <a:picLocks noChangeAspect="1"/>
          </p:cNvPicPr>
          <p:nvPr/>
        </p:nvPicPr>
        <p:blipFill>
          <a:blip r:embed="rId2">
            <a:extLst/>
          </a:blip>
          <a:srcRect l="8325" t="9471" r="8334" b="13776"/>
          <a:stretch>
            <a:fillRect/>
          </a:stretch>
        </p:blipFill>
        <p:spPr>
          <a:xfrm>
            <a:off x="7742324" y="125022"/>
            <a:ext cx="1289776" cy="1213821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Google Shape;132;p15"/>
          <p:cNvSpPr txBox="1"/>
          <p:nvPr>
            <p:ph type="ctrTitle"/>
          </p:nvPr>
        </p:nvSpPr>
        <p:spPr>
          <a:xfrm>
            <a:off x="305549" y="505899"/>
            <a:ext cx="6511202" cy="452102"/>
          </a:xfrm>
          <a:prstGeom prst="rect">
            <a:avLst/>
          </a:prstGeom>
        </p:spPr>
        <p:txBody>
          <a:bodyPr/>
          <a:lstStyle>
            <a:lvl1pPr indent="12700" algn="l">
              <a:spcBef>
                <a:spcPts val="0"/>
              </a:spcBef>
            </a:lvl1pPr>
          </a:lstStyle>
          <a:p>
            <a:pPr/>
            <a:r>
              <a:t>PHOTOS OF PREVIOUS COLLECTION(S)</a:t>
            </a:r>
          </a:p>
        </p:txBody>
      </p:sp>
      <p:sp>
        <p:nvSpPr>
          <p:cNvPr id="142" name="Google Shape;133;p15"/>
          <p:cNvSpPr/>
          <p:nvPr/>
        </p:nvSpPr>
        <p:spPr>
          <a:xfrm>
            <a:off x="305549" y="1407901"/>
            <a:ext cx="1979702" cy="4556100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3" name="Google Shape;134;p15"/>
          <p:cNvSpPr txBox="1"/>
          <p:nvPr/>
        </p:nvSpPr>
        <p:spPr>
          <a:xfrm>
            <a:off x="914755" y="3875806"/>
            <a:ext cx="7602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1</a:t>
            </a:r>
          </a:p>
        </p:txBody>
      </p:sp>
      <p:sp>
        <p:nvSpPr>
          <p:cNvPr id="144" name="Google Shape;135;p15"/>
          <p:cNvSpPr/>
          <p:nvPr/>
        </p:nvSpPr>
        <p:spPr>
          <a:xfrm>
            <a:off x="2489950" y="1407901"/>
            <a:ext cx="1979702" cy="4556100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5" name="Google Shape;136;p15"/>
          <p:cNvSpPr txBox="1"/>
          <p:nvPr/>
        </p:nvSpPr>
        <p:spPr>
          <a:xfrm>
            <a:off x="3053065" y="3858757"/>
            <a:ext cx="8514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2</a:t>
            </a:r>
          </a:p>
        </p:txBody>
      </p:sp>
      <p:sp>
        <p:nvSpPr>
          <p:cNvPr id="146" name="Google Shape;137;p15"/>
          <p:cNvSpPr/>
          <p:nvPr/>
        </p:nvSpPr>
        <p:spPr>
          <a:xfrm>
            <a:off x="4674349" y="1407901"/>
            <a:ext cx="1979701" cy="4556100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7" name="Google Shape;138;p15"/>
          <p:cNvSpPr txBox="1"/>
          <p:nvPr/>
        </p:nvSpPr>
        <p:spPr>
          <a:xfrm>
            <a:off x="5237464" y="3858757"/>
            <a:ext cx="8514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3</a:t>
            </a:r>
          </a:p>
        </p:txBody>
      </p:sp>
      <p:sp>
        <p:nvSpPr>
          <p:cNvPr id="148" name="Google Shape;139;p15"/>
          <p:cNvSpPr/>
          <p:nvPr/>
        </p:nvSpPr>
        <p:spPr>
          <a:xfrm>
            <a:off x="6858750" y="1407901"/>
            <a:ext cx="1979701" cy="4556100"/>
          </a:xfrm>
          <a:prstGeom prst="rect">
            <a:avLst/>
          </a:prstGeom>
          <a:ln w="25375">
            <a:solidFill>
              <a:srgbClr val="BBBBBB"/>
            </a:solidFill>
          </a:ln>
        </p:spPr>
        <p:txBody>
          <a:bodyPr lIns="0" tIns="0" rIns="0" bIns="0"/>
          <a:lstStyle/>
          <a:p>
            <a:pPr>
              <a:defRPr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49" name="Google Shape;140;p15"/>
          <p:cNvSpPr txBox="1"/>
          <p:nvPr/>
        </p:nvSpPr>
        <p:spPr>
          <a:xfrm>
            <a:off x="7421864" y="3858757"/>
            <a:ext cx="851401" cy="22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1500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pPr/>
            <a:r>
              <a:t>LOOK 4</a:t>
            </a:r>
          </a:p>
        </p:txBody>
      </p:sp>
      <p:sp>
        <p:nvSpPr>
          <p:cNvPr id="150" name="Google Shape;141;p15"/>
          <p:cNvSpPr txBox="1"/>
          <p:nvPr/>
        </p:nvSpPr>
        <p:spPr>
          <a:xfrm>
            <a:off x="345889" y="6219866"/>
            <a:ext cx="8452202" cy="350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200"/>
            </a:lvl1pPr>
          </a:lstStyle>
          <a:p>
            <a:pPr/>
            <a:r>
              <a:t>Please add images of garments/products from your previous collections. Ensure to add a price point for each garment/product under the photo.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46;p16" descr="Google Shape;146;p16"/>
          <p:cNvPicPr>
            <a:picLocks noChangeAspect="1"/>
          </p:cNvPicPr>
          <p:nvPr/>
        </p:nvPicPr>
        <p:blipFill>
          <a:blip r:embed="rId2">
            <a:extLst/>
          </a:blip>
          <a:srcRect l="8325" t="9471" r="8334" b="13776"/>
          <a:stretch>
            <a:fillRect/>
          </a:stretch>
        </p:blipFill>
        <p:spPr>
          <a:xfrm>
            <a:off x="7742324" y="125022"/>
            <a:ext cx="1289776" cy="121382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Google Shape;147;p16"/>
          <p:cNvSpPr txBox="1"/>
          <p:nvPr>
            <p:ph type="ctrTitle"/>
          </p:nvPr>
        </p:nvSpPr>
        <p:spPr>
          <a:xfrm>
            <a:off x="345899" y="1338849"/>
            <a:ext cx="6511202" cy="452101"/>
          </a:xfrm>
          <a:prstGeom prst="rect">
            <a:avLst/>
          </a:prstGeom>
        </p:spPr>
        <p:txBody>
          <a:bodyPr/>
          <a:lstStyle>
            <a:lvl1pPr indent="12700" algn="l">
              <a:spcBef>
                <a:spcPts val="0"/>
              </a:spcBef>
            </a:lvl1pPr>
          </a:lstStyle>
          <a:p>
            <a:pPr/>
            <a:r>
              <a:t>TELL US MORE!</a:t>
            </a:r>
          </a:p>
        </p:txBody>
      </p:sp>
      <p:sp>
        <p:nvSpPr>
          <p:cNvPr id="154" name="Google Shape;148;p16"/>
          <p:cNvSpPr txBox="1"/>
          <p:nvPr/>
        </p:nvSpPr>
        <p:spPr>
          <a:xfrm>
            <a:off x="345889" y="1914566"/>
            <a:ext cx="8452202" cy="350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200"/>
            </a:lvl1pPr>
          </a:lstStyle>
          <a:p>
            <a:pPr/>
            <a:r>
              <a:t>We would love to know more about your brand. Please elaborate on any patents, awards/recognitions, collaborations, media &amp; celebrity features that your brand(s) has been a part of!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